
<file path=[Content_Types].xml><?xml version="1.0" encoding="utf-8"?>
<Types xmlns="http://schemas.openxmlformats.org/package/2006/content-types">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9"/>
  </p:notesMasterIdLst>
  <p:sldIdLst>
    <p:sldId id="266" r:id="rId5"/>
    <p:sldId id="257" r:id="rId6"/>
    <p:sldId id="269" r:id="rId7"/>
    <p:sldId id="270"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A753FC9-F934-4E06-BA94-DEA5BD5B8A0D}">
          <p14:sldIdLst>
            <p14:sldId id="266"/>
            <p14:sldId id="257"/>
            <p14:sldId id="269"/>
            <p14:sldId id="270"/>
          </p14:sldIdLst>
        </p14:section>
        <p14:section name="Untitled Section" id="{A9E87B0C-ED78-447D-B5F3-123DCA07169A}">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86" d="100"/>
          <a:sy n="86" d="100"/>
        </p:scale>
        <p:origin x="422" y="91"/>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8/29/2022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8/29/2022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8/29/2022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8/29/2022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8/29/2022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8/29/2022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8/29/2022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8/29/2022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8/29/2022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8/29/2022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8/29/2022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8/29/2022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8/29/2022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#pragma directive</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Shabbar</a:t>
            </a: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8B96DC-7DFD-4356-933D-79741394931E}"/>
              </a:ext>
            </a:extLst>
          </p:cNvPr>
          <p:cNvSpPr>
            <a:spLocks noGrp="1"/>
          </p:cNvSpPr>
          <p:nvPr>
            <p:ph idx="1"/>
          </p:nvPr>
        </p:nvSpPr>
        <p:spPr>
          <a:xfrm>
            <a:off x="1371600" y="1428750"/>
            <a:ext cx="9601200" cy="3581400"/>
          </a:xfrm>
        </p:spPr>
        <p:txBody>
          <a:bodyPr>
            <a:normAutofit fontScale="85000" lnSpcReduction="10000"/>
          </a:bodyPr>
          <a:lstStyle/>
          <a:p>
            <a:pPr fontAlgn="base"/>
            <a:r>
              <a:rPr lang="en-US" sz="3200" dirty="0"/>
              <a:t>This directive is a special purpose directive and is used to turn on or off some features. This type of directives are compiler-specific, i.e., they vary from compiler to compiler. Some of the #pragma directives are discussed below: </a:t>
            </a:r>
          </a:p>
          <a:p>
            <a:pPr fontAlgn="base"/>
            <a:r>
              <a:rPr lang="en-US" sz="3200" b="1" dirty="0"/>
              <a:t>#pragma startup</a:t>
            </a:r>
            <a:r>
              <a:rPr lang="en-US" sz="3200" dirty="0"/>
              <a:t> and </a:t>
            </a:r>
            <a:r>
              <a:rPr lang="en-US" sz="3200" b="1" dirty="0"/>
              <a:t>#pragma exit</a:t>
            </a:r>
            <a:r>
              <a:rPr lang="en-US" sz="3200" dirty="0"/>
              <a:t>: These directives help us to specify the functions that are needed to run before program startup (before the control passes to main()) and just before program exit (just before the control returns from main()).</a:t>
            </a:r>
          </a:p>
          <a:p>
            <a:endParaRPr lang="en-US" sz="3200" dirty="0"/>
          </a:p>
        </p:txBody>
      </p:sp>
      <p:sp>
        <p:nvSpPr>
          <p:cNvPr id="6" name="Title 5">
            <a:extLst>
              <a:ext uri="{FF2B5EF4-FFF2-40B4-BE49-F238E27FC236}">
                <a16:creationId xmlns:a16="http://schemas.microsoft.com/office/drawing/2014/main" id="{14DD3958-7D40-473A-9783-FEEC32FE827B}"/>
              </a:ext>
            </a:extLst>
          </p:cNvPr>
          <p:cNvSpPr>
            <a:spLocks noGrp="1"/>
          </p:cNvSpPr>
          <p:nvPr>
            <p:ph type="title"/>
          </p:nvPr>
        </p:nvSpPr>
        <p:spPr/>
        <p:txBody>
          <a:bodyPr>
            <a:normAutofit/>
          </a:bodyPr>
          <a:lstStyle/>
          <a:p>
            <a:r>
              <a:rPr lang="en-US" sz="3200" dirty="0"/>
              <a:t>#pragma directive:</a:t>
            </a:r>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075D6-DD96-447C-8458-986886C7863A}"/>
              </a:ext>
            </a:extLst>
          </p:cNvPr>
          <p:cNvSpPr>
            <a:spLocks noGrp="1"/>
          </p:cNvSpPr>
          <p:nvPr>
            <p:ph type="title"/>
          </p:nvPr>
        </p:nvSpPr>
        <p:spPr/>
        <p:txBody>
          <a:bodyPr/>
          <a:lstStyle/>
          <a:p>
            <a:r>
              <a:rPr lang="en-US" u="sng" dirty="0"/>
              <a:t>Example:</a:t>
            </a:r>
          </a:p>
        </p:txBody>
      </p:sp>
      <p:sp>
        <p:nvSpPr>
          <p:cNvPr id="3" name="Content Placeholder 2">
            <a:extLst>
              <a:ext uri="{FF2B5EF4-FFF2-40B4-BE49-F238E27FC236}">
                <a16:creationId xmlns:a16="http://schemas.microsoft.com/office/drawing/2014/main" id="{6B610CA9-50C9-4490-9270-EA4FF7E1A2BA}"/>
              </a:ext>
            </a:extLst>
          </p:cNvPr>
          <p:cNvSpPr>
            <a:spLocks noGrp="1"/>
          </p:cNvSpPr>
          <p:nvPr>
            <p:ph idx="1"/>
          </p:nvPr>
        </p:nvSpPr>
        <p:spPr/>
        <p:txBody>
          <a:bodyPr>
            <a:normAutofit fontScale="85000" lnSpcReduction="20000"/>
          </a:bodyPr>
          <a:lstStyle/>
          <a:p>
            <a:pPr marL="0" lvl="0" indent="0" eaLnBrk="0" fontAlgn="base" hangingPunct="0">
              <a:lnSpc>
                <a:spcPct val="100000"/>
              </a:lnSpc>
              <a:spcBef>
                <a:spcPct val="0"/>
              </a:spcBef>
              <a:spcAft>
                <a:spcPct val="0"/>
              </a:spcAft>
              <a:buNone/>
            </a:pPr>
            <a:r>
              <a:rPr lang="en-US" altLang="en-US" dirty="0">
                <a:solidFill>
                  <a:srgbClr val="808080"/>
                </a:solidFill>
                <a:latin typeface="Consolas" panose="020B0609020204030204" pitchFamily="49" charset="0"/>
              </a:rPr>
              <a:t>#include &lt;</a:t>
            </a:r>
            <a:r>
              <a:rPr lang="en-US" altLang="en-US" dirty="0" err="1">
                <a:solidFill>
                  <a:srgbClr val="808080"/>
                </a:solidFill>
                <a:latin typeface="Consolas" panose="020B0609020204030204" pitchFamily="49" charset="0"/>
              </a:rPr>
              <a:t>stdio.h</a:t>
            </a:r>
            <a:r>
              <a:rPr lang="en-US" altLang="en-US" dirty="0">
                <a:solidFill>
                  <a:srgbClr val="808080"/>
                </a:solidFill>
                <a:latin typeface="Consolas" panose="020B0609020204030204" pitchFamily="49" charset="0"/>
              </a:rPr>
              <a:t>&gt;</a:t>
            </a:r>
            <a:endParaRPr lang="en-US" altLang="en-US" sz="1200" dirty="0">
              <a:solidFill>
                <a:schemeClr val="tx1"/>
              </a:solidFill>
            </a:endParaRPr>
          </a:p>
          <a:p>
            <a:pPr marL="0" lvl="0" indent="0" eaLnBrk="0" fontAlgn="base" hangingPunct="0">
              <a:lnSpc>
                <a:spcPct val="100000"/>
              </a:lnSpc>
              <a:spcBef>
                <a:spcPct val="0"/>
              </a:spcBef>
              <a:spcAft>
                <a:spcPct val="0"/>
              </a:spcAft>
              <a:buNone/>
            </a:pPr>
            <a:r>
              <a:rPr lang="en-US" altLang="en-US" sz="3600" dirty="0">
                <a:solidFill>
                  <a:srgbClr val="273239"/>
                </a:solidFill>
                <a:latin typeface="Consolas" panose="020B0609020204030204" pitchFamily="49" charset="0"/>
              </a:rPr>
              <a:t> </a:t>
            </a:r>
            <a:endParaRPr lang="en-US" altLang="en-US" sz="3600" dirty="0">
              <a:solidFill>
                <a:schemeClr val="tx1"/>
              </a:solidFill>
            </a:endParaRPr>
          </a:p>
          <a:p>
            <a:pPr marL="0" lvl="0" indent="0" eaLnBrk="0" fontAlgn="base" hangingPunct="0">
              <a:lnSpc>
                <a:spcPct val="100000"/>
              </a:lnSpc>
              <a:spcBef>
                <a:spcPct val="0"/>
              </a:spcBef>
              <a:spcAft>
                <a:spcPct val="0"/>
              </a:spcAft>
              <a:buNone/>
            </a:pPr>
            <a:r>
              <a:rPr lang="en-US" altLang="en-US" b="1" dirty="0">
                <a:solidFill>
                  <a:srgbClr val="006699"/>
                </a:solidFill>
                <a:latin typeface="Consolas" panose="020B0609020204030204" pitchFamily="49" charset="0"/>
              </a:rPr>
              <a:t>void</a:t>
            </a:r>
            <a:r>
              <a:rPr lang="en-US" altLang="en-US" sz="1200" dirty="0">
                <a:solidFill>
                  <a:srgbClr val="273239"/>
                </a:solidFill>
                <a:latin typeface="Consolas" panose="020B0609020204030204" pitchFamily="49" charset="0"/>
              </a:rPr>
              <a:t> </a:t>
            </a:r>
            <a:r>
              <a:rPr lang="en-US" altLang="en-US" dirty="0">
                <a:solidFill>
                  <a:srgbClr val="000000"/>
                </a:solidFill>
                <a:latin typeface="Consolas" panose="020B0609020204030204" pitchFamily="49" charset="0"/>
              </a:rPr>
              <a:t>func1();</a:t>
            </a:r>
            <a:endParaRPr lang="en-US" altLang="en-US" sz="1200" dirty="0">
              <a:solidFill>
                <a:schemeClr val="tx1"/>
              </a:solidFill>
            </a:endParaRPr>
          </a:p>
          <a:p>
            <a:pPr marL="0" lvl="0" indent="0" eaLnBrk="0" fontAlgn="base" hangingPunct="0">
              <a:lnSpc>
                <a:spcPct val="100000"/>
              </a:lnSpc>
              <a:spcBef>
                <a:spcPct val="0"/>
              </a:spcBef>
              <a:spcAft>
                <a:spcPct val="0"/>
              </a:spcAft>
              <a:buNone/>
            </a:pPr>
            <a:r>
              <a:rPr lang="en-US" altLang="en-US" b="1" dirty="0">
                <a:solidFill>
                  <a:srgbClr val="006699"/>
                </a:solidFill>
                <a:latin typeface="Consolas" panose="020B0609020204030204" pitchFamily="49" charset="0"/>
              </a:rPr>
              <a:t>void</a:t>
            </a:r>
            <a:r>
              <a:rPr lang="en-US" altLang="en-US" sz="1200" dirty="0">
                <a:solidFill>
                  <a:srgbClr val="273239"/>
                </a:solidFill>
                <a:latin typeface="Consolas" panose="020B0609020204030204" pitchFamily="49" charset="0"/>
              </a:rPr>
              <a:t> </a:t>
            </a:r>
            <a:r>
              <a:rPr lang="en-US" altLang="en-US" dirty="0">
                <a:solidFill>
                  <a:srgbClr val="000000"/>
                </a:solidFill>
                <a:latin typeface="Consolas" panose="020B0609020204030204" pitchFamily="49" charset="0"/>
              </a:rPr>
              <a:t>func2();</a:t>
            </a:r>
            <a:endParaRPr lang="en-US" altLang="en-US" sz="1200" dirty="0">
              <a:solidFill>
                <a:schemeClr val="tx1"/>
              </a:solidFill>
            </a:endParaRPr>
          </a:p>
          <a:p>
            <a:pPr marL="0" lvl="0" indent="0" eaLnBrk="0" fontAlgn="base" hangingPunct="0">
              <a:lnSpc>
                <a:spcPct val="100000"/>
              </a:lnSpc>
              <a:spcBef>
                <a:spcPct val="0"/>
              </a:spcBef>
              <a:spcAft>
                <a:spcPct val="0"/>
              </a:spcAft>
              <a:buNone/>
            </a:pPr>
            <a:r>
              <a:rPr lang="en-US" altLang="en-US" sz="3600" dirty="0">
                <a:solidFill>
                  <a:srgbClr val="273239"/>
                </a:solidFill>
                <a:latin typeface="Consolas" panose="020B0609020204030204" pitchFamily="49" charset="0"/>
              </a:rPr>
              <a:t> </a:t>
            </a:r>
            <a:endParaRPr lang="en-US" altLang="en-US" sz="3600" dirty="0">
              <a:solidFill>
                <a:schemeClr val="tx1"/>
              </a:solidFill>
            </a:endParaRPr>
          </a:p>
          <a:p>
            <a:pPr marL="0" lvl="0" indent="0" eaLnBrk="0" fontAlgn="base" hangingPunct="0">
              <a:lnSpc>
                <a:spcPct val="100000"/>
              </a:lnSpc>
              <a:spcBef>
                <a:spcPct val="0"/>
              </a:spcBef>
              <a:spcAft>
                <a:spcPct val="0"/>
              </a:spcAft>
              <a:buNone/>
            </a:pPr>
            <a:r>
              <a:rPr lang="en-US" altLang="en-US" dirty="0">
                <a:solidFill>
                  <a:srgbClr val="808080"/>
                </a:solidFill>
                <a:latin typeface="Consolas" panose="020B0609020204030204" pitchFamily="49" charset="0"/>
              </a:rPr>
              <a:t>#pragma startup func1</a:t>
            </a:r>
            <a:endParaRPr lang="en-US" altLang="en-US" sz="1200" dirty="0">
              <a:solidFill>
                <a:schemeClr val="tx1"/>
              </a:solidFill>
            </a:endParaRPr>
          </a:p>
          <a:p>
            <a:pPr marL="0" lvl="0" indent="0" eaLnBrk="0" fontAlgn="base" hangingPunct="0">
              <a:lnSpc>
                <a:spcPct val="100000"/>
              </a:lnSpc>
              <a:spcBef>
                <a:spcPct val="0"/>
              </a:spcBef>
              <a:spcAft>
                <a:spcPct val="0"/>
              </a:spcAft>
              <a:buNone/>
            </a:pPr>
            <a:r>
              <a:rPr lang="en-US" altLang="en-US" dirty="0">
                <a:solidFill>
                  <a:srgbClr val="808080"/>
                </a:solidFill>
                <a:latin typeface="Consolas" panose="020B0609020204030204" pitchFamily="49" charset="0"/>
              </a:rPr>
              <a:t>#pragma exit func2</a:t>
            </a:r>
            <a:endParaRPr lang="en-US" altLang="en-US" sz="1200" dirty="0">
              <a:solidFill>
                <a:schemeClr val="tx1"/>
              </a:solidFill>
            </a:endParaRPr>
          </a:p>
          <a:p>
            <a:pPr marL="0" lvl="0" indent="0" eaLnBrk="0" fontAlgn="base" hangingPunct="0">
              <a:lnSpc>
                <a:spcPct val="100000"/>
              </a:lnSpc>
              <a:spcBef>
                <a:spcPct val="0"/>
              </a:spcBef>
              <a:spcAft>
                <a:spcPct val="0"/>
              </a:spcAft>
              <a:buNone/>
            </a:pPr>
            <a:r>
              <a:rPr lang="en-US" altLang="en-US" sz="3600" dirty="0">
                <a:solidFill>
                  <a:srgbClr val="273239"/>
                </a:solidFill>
                <a:latin typeface="Consolas" panose="020B0609020204030204" pitchFamily="49" charset="0"/>
              </a:rPr>
              <a:t> </a:t>
            </a:r>
            <a:endParaRPr lang="en-US" altLang="en-US" sz="3600" dirty="0">
              <a:solidFill>
                <a:schemeClr val="tx1"/>
              </a:solidFill>
            </a:endParaRPr>
          </a:p>
          <a:p>
            <a:pPr marL="0" lvl="0" indent="0" eaLnBrk="0" fontAlgn="base" hangingPunct="0">
              <a:lnSpc>
                <a:spcPct val="100000"/>
              </a:lnSpc>
              <a:spcBef>
                <a:spcPct val="0"/>
              </a:spcBef>
              <a:spcAft>
                <a:spcPct val="0"/>
              </a:spcAft>
              <a:buNone/>
            </a:pPr>
            <a:r>
              <a:rPr lang="en-US" altLang="en-US" b="1" dirty="0">
                <a:solidFill>
                  <a:srgbClr val="006699"/>
                </a:solidFill>
                <a:latin typeface="Consolas" panose="020B0609020204030204" pitchFamily="49" charset="0"/>
              </a:rPr>
              <a:t>void</a:t>
            </a:r>
            <a:r>
              <a:rPr lang="en-US" altLang="en-US" sz="1200" dirty="0">
                <a:solidFill>
                  <a:srgbClr val="273239"/>
                </a:solidFill>
                <a:latin typeface="Consolas" panose="020B0609020204030204" pitchFamily="49" charset="0"/>
              </a:rPr>
              <a:t> </a:t>
            </a:r>
            <a:r>
              <a:rPr lang="en-US" altLang="en-US" dirty="0">
                <a:solidFill>
                  <a:srgbClr val="000000"/>
                </a:solidFill>
                <a:latin typeface="Consolas" panose="020B0609020204030204" pitchFamily="49" charset="0"/>
              </a:rPr>
              <a:t>func1()</a:t>
            </a:r>
            <a:endParaRPr lang="en-US" altLang="en-US" sz="1200" dirty="0">
              <a:solidFill>
                <a:schemeClr val="tx1"/>
              </a:solidFill>
            </a:endParaRPr>
          </a:p>
          <a:p>
            <a:pPr marL="0" lvl="0" indent="0" eaLnBrk="0" fontAlgn="base" hangingPunct="0">
              <a:lnSpc>
                <a:spcPct val="100000"/>
              </a:lnSpc>
              <a:spcBef>
                <a:spcPct val="0"/>
              </a:spcBef>
              <a:spcAft>
                <a:spcPct val="0"/>
              </a:spcAft>
              <a:buNone/>
            </a:pPr>
            <a:r>
              <a:rPr lang="en-US" altLang="en-US" dirty="0">
                <a:solidFill>
                  <a:srgbClr val="000000"/>
                </a:solidFill>
                <a:latin typeface="Consolas" panose="020B0609020204030204" pitchFamily="49" charset="0"/>
              </a:rPr>
              <a:t>{</a:t>
            </a:r>
            <a:endParaRPr lang="en-US" altLang="en-US" sz="1200" dirty="0">
              <a:solidFill>
                <a:schemeClr val="tx1"/>
              </a:solidFill>
            </a:endParaRPr>
          </a:p>
          <a:p>
            <a:pPr marL="0" lvl="0" indent="0" eaLnBrk="0" fontAlgn="base" hangingPunct="0">
              <a:lnSpc>
                <a:spcPct val="100000"/>
              </a:lnSpc>
              <a:spcBef>
                <a:spcPct val="0"/>
              </a:spcBef>
              <a:spcAft>
                <a:spcPct val="0"/>
              </a:spcAft>
              <a:buNone/>
            </a:pPr>
            <a:r>
              <a:rPr lang="en-US" altLang="en-US" dirty="0">
                <a:solidFill>
                  <a:srgbClr val="273239"/>
                </a:solidFill>
                <a:latin typeface="Consolas" panose="020B0609020204030204" pitchFamily="49" charset="0"/>
              </a:rPr>
              <a:t>    </a:t>
            </a:r>
            <a:r>
              <a:rPr lang="en-US" altLang="en-US" b="1" dirty="0">
                <a:solidFill>
                  <a:srgbClr val="FF1493"/>
                </a:solidFill>
                <a:latin typeface="Consolas" panose="020B0609020204030204" pitchFamily="49" charset="0"/>
              </a:rPr>
              <a:t>printf</a:t>
            </a:r>
            <a:r>
              <a:rPr lang="en-US" altLang="en-US" dirty="0">
                <a:solidFill>
                  <a:srgbClr val="000000"/>
                </a:solidFill>
                <a:latin typeface="Consolas" panose="020B0609020204030204" pitchFamily="49" charset="0"/>
              </a:rPr>
              <a:t>(</a:t>
            </a:r>
            <a:r>
              <a:rPr lang="en-US" altLang="en-US" dirty="0">
                <a:solidFill>
                  <a:srgbClr val="0000FF"/>
                </a:solidFill>
                <a:latin typeface="Consolas" panose="020B0609020204030204" pitchFamily="49" charset="0"/>
              </a:rPr>
              <a:t>"Inside func1()\n"</a:t>
            </a:r>
            <a:r>
              <a:rPr lang="en-US" altLang="en-US" dirty="0">
                <a:solidFill>
                  <a:srgbClr val="000000"/>
                </a:solidFill>
                <a:latin typeface="Consolas" panose="020B0609020204030204" pitchFamily="49" charset="0"/>
              </a:rPr>
              <a:t>);</a:t>
            </a:r>
            <a:endParaRPr lang="en-US" altLang="en-US" sz="1200" dirty="0">
              <a:solidFill>
                <a:schemeClr val="tx1"/>
              </a:solidFill>
            </a:endParaRPr>
          </a:p>
          <a:p>
            <a:pPr marL="0" lvl="0" indent="0" eaLnBrk="0" fontAlgn="base" hangingPunct="0">
              <a:lnSpc>
                <a:spcPct val="100000"/>
              </a:lnSpc>
              <a:spcBef>
                <a:spcPct val="0"/>
              </a:spcBef>
              <a:spcAft>
                <a:spcPct val="0"/>
              </a:spcAft>
              <a:buNone/>
            </a:pPr>
            <a:r>
              <a:rPr lang="en-US" altLang="en-US" dirty="0">
                <a:solidFill>
                  <a:srgbClr val="000000"/>
                </a:solidFill>
                <a:latin typeface="Consolas" panose="020B0609020204030204" pitchFamily="49" charset="0"/>
              </a:rPr>
              <a:t>}</a:t>
            </a:r>
            <a:endParaRPr lang="en-US" altLang="en-US" sz="1200" dirty="0">
              <a:solidFill>
                <a:schemeClr val="tx1"/>
              </a:solidFill>
            </a:endParaRPr>
          </a:p>
          <a:p>
            <a:pPr marL="0" lvl="0" indent="0" eaLnBrk="0" fontAlgn="base" hangingPunct="0">
              <a:lnSpc>
                <a:spcPct val="100000"/>
              </a:lnSpc>
              <a:spcBef>
                <a:spcPct val="0"/>
              </a:spcBef>
              <a:spcAft>
                <a:spcPct val="0"/>
              </a:spcAft>
              <a:buNone/>
            </a:pPr>
            <a:r>
              <a:rPr lang="en-US" altLang="en-US" sz="3600" dirty="0">
                <a:solidFill>
                  <a:srgbClr val="273239"/>
                </a:solidFill>
                <a:latin typeface="Consolas" panose="020B0609020204030204" pitchFamily="49" charset="0"/>
              </a:rPr>
              <a:t> </a:t>
            </a:r>
            <a:endParaRPr lang="en-US" altLang="en-US" sz="3600" dirty="0">
              <a:solidFill>
                <a:schemeClr val="tx1"/>
              </a:solidFill>
              <a:latin typeface="Arial" panose="020B0604020202020204" pitchFamily="34" charset="0"/>
            </a:endParaRPr>
          </a:p>
          <a:p>
            <a:endParaRPr lang="en-US" dirty="0"/>
          </a:p>
        </p:txBody>
      </p:sp>
    </p:spTree>
    <p:extLst>
      <p:ext uri="{BB962C8B-B14F-4D97-AF65-F5344CB8AC3E}">
        <p14:creationId xmlns:p14="http://schemas.microsoft.com/office/powerpoint/2010/main" val="2066716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E434BC-FFEF-48EB-97B9-915B0007EF09}"/>
              </a:ext>
            </a:extLst>
          </p:cNvPr>
          <p:cNvSpPr>
            <a:spLocks noGrp="1"/>
          </p:cNvSpPr>
          <p:nvPr>
            <p:ph idx="1"/>
          </p:nvPr>
        </p:nvSpPr>
        <p:spPr>
          <a:xfrm>
            <a:off x="1034249" y="359545"/>
            <a:ext cx="9601200" cy="6280951"/>
          </a:xfrm>
        </p:spPr>
        <p:txBody>
          <a:bodyPr>
            <a:normAutofit/>
          </a:bodyPr>
          <a:lstStyle/>
          <a:p>
            <a:pPr marL="0" lvl="0" indent="0" eaLnBrk="0" fontAlgn="base" hangingPunct="0">
              <a:lnSpc>
                <a:spcPct val="100000"/>
              </a:lnSpc>
              <a:spcBef>
                <a:spcPct val="0"/>
              </a:spcBef>
              <a:spcAft>
                <a:spcPct val="0"/>
              </a:spcAft>
              <a:buNone/>
            </a:pPr>
            <a:r>
              <a:rPr lang="en-US" altLang="en-US" sz="1400" b="1" dirty="0">
                <a:solidFill>
                  <a:srgbClr val="006699"/>
                </a:solidFill>
                <a:latin typeface="Consolas" panose="020B0609020204030204" pitchFamily="49" charset="0"/>
              </a:rPr>
              <a:t>void</a:t>
            </a:r>
            <a:r>
              <a:rPr lang="en-US" altLang="en-US" sz="900" dirty="0">
                <a:solidFill>
                  <a:srgbClr val="273239"/>
                </a:solidFill>
                <a:latin typeface="Consolas" panose="020B0609020204030204" pitchFamily="49" charset="0"/>
              </a:rPr>
              <a:t> </a:t>
            </a:r>
            <a:r>
              <a:rPr lang="en-US" altLang="en-US" sz="1400" dirty="0">
                <a:solidFill>
                  <a:srgbClr val="000000"/>
                </a:solidFill>
                <a:latin typeface="Consolas" panose="020B0609020204030204" pitchFamily="49" charset="0"/>
              </a:rPr>
              <a:t>func2()</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1400" dirty="0">
                <a:solidFill>
                  <a:srgbClr val="000000"/>
                </a:solidFill>
                <a:latin typeface="Consolas" panose="020B0609020204030204" pitchFamily="49" charset="0"/>
              </a:rPr>
              <a:t>{</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1400" dirty="0">
                <a:solidFill>
                  <a:srgbClr val="273239"/>
                </a:solidFill>
                <a:latin typeface="Consolas" panose="020B0609020204030204" pitchFamily="49" charset="0"/>
              </a:rPr>
              <a:t>    </a:t>
            </a:r>
            <a:r>
              <a:rPr lang="en-US" altLang="en-US" sz="1400" b="1" dirty="0">
                <a:solidFill>
                  <a:srgbClr val="FF1493"/>
                </a:solidFill>
                <a:latin typeface="Consolas" panose="020B0609020204030204" pitchFamily="49" charset="0"/>
              </a:rPr>
              <a:t>printf</a:t>
            </a:r>
            <a:r>
              <a:rPr lang="en-US" altLang="en-US" sz="1400" dirty="0">
                <a:solidFill>
                  <a:srgbClr val="000000"/>
                </a:solidFill>
                <a:latin typeface="Consolas" panose="020B0609020204030204" pitchFamily="49" charset="0"/>
              </a:rPr>
              <a:t>(</a:t>
            </a:r>
            <a:r>
              <a:rPr lang="en-US" altLang="en-US" sz="1400" dirty="0">
                <a:solidFill>
                  <a:srgbClr val="0000FF"/>
                </a:solidFill>
                <a:latin typeface="Consolas" panose="020B0609020204030204" pitchFamily="49" charset="0"/>
              </a:rPr>
              <a:t>"Inside func2()\n"</a:t>
            </a:r>
            <a:r>
              <a:rPr lang="en-US" altLang="en-US" sz="1400" dirty="0">
                <a:solidFill>
                  <a:srgbClr val="000000"/>
                </a:solidFill>
                <a:latin typeface="Consolas" panose="020B0609020204030204" pitchFamily="49" charset="0"/>
              </a:rPr>
              <a:t>);</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1400" dirty="0">
                <a:solidFill>
                  <a:srgbClr val="000000"/>
                </a:solidFill>
                <a:latin typeface="Consolas" panose="020B0609020204030204" pitchFamily="49" charset="0"/>
              </a:rPr>
              <a:t>}</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2400" dirty="0">
                <a:solidFill>
                  <a:srgbClr val="273239"/>
                </a:solidFill>
                <a:latin typeface="Consolas" panose="020B0609020204030204" pitchFamily="49" charset="0"/>
              </a:rPr>
              <a:t> </a:t>
            </a:r>
            <a:endParaRPr lang="en-US" altLang="en-US" sz="2400" dirty="0">
              <a:solidFill>
                <a:schemeClr val="tx1"/>
              </a:solidFill>
            </a:endParaRPr>
          </a:p>
          <a:p>
            <a:pPr marL="0" lvl="0" indent="0" eaLnBrk="0" fontAlgn="base" hangingPunct="0">
              <a:lnSpc>
                <a:spcPct val="100000"/>
              </a:lnSpc>
              <a:spcBef>
                <a:spcPct val="0"/>
              </a:spcBef>
              <a:spcAft>
                <a:spcPct val="0"/>
              </a:spcAft>
              <a:buNone/>
            </a:pPr>
            <a:r>
              <a:rPr lang="en-US" altLang="en-US" sz="1400" b="1" dirty="0">
                <a:solidFill>
                  <a:srgbClr val="808080"/>
                </a:solidFill>
                <a:latin typeface="Consolas" panose="020B0609020204030204" pitchFamily="49" charset="0"/>
              </a:rPr>
              <a:t>int</a:t>
            </a:r>
            <a:r>
              <a:rPr lang="en-US" altLang="en-US" sz="900" dirty="0">
                <a:solidFill>
                  <a:srgbClr val="273239"/>
                </a:solidFill>
                <a:latin typeface="Consolas" panose="020B0609020204030204" pitchFamily="49" charset="0"/>
              </a:rPr>
              <a:t> </a:t>
            </a:r>
            <a:r>
              <a:rPr lang="en-US" altLang="en-US" sz="1400" dirty="0">
                <a:solidFill>
                  <a:srgbClr val="000000"/>
                </a:solidFill>
                <a:latin typeface="Consolas" panose="020B0609020204030204" pitchFamily="49" charset="0"/>
              </a:rPr>
              <a:t>main()</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1400" dirty="0">
                <a:solidFill>
                  <a:srgbClr val="000000"/>
                </a:solidFill>
                <a:latin typeface="Consolas" panose="020B0609020204030204" pitchFamily="49" charset="0"/>
              </a:rPr>
              <a:t>{</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1400" dirty="0">
                <a:solidFill>
                  <a:srgbClr val="273239"/>
                </a:solidFill>
                <a:latin typeface="Consolas" panose="020B0609020204030204" pitchFamily="49" charset="0"/>
              </a:rPr>
              <a:t>    </a:t>
            </a:r>
            <a:r>
              <a:rPr lang="en-US" altLang="en-US" sz="1400" b="1" dirty="0">
                <a:solidFill>
                  <a:srgbClr val="006699"/>
                </a:solidFill>
                <a:latin typeface="Consolas" panose="020B0609020204030204" pitchFamily="49" charset="0"/>
              </a:rPr>
              <a:t>void</a:t>
            </a:r>
            <a:r>
              <a:rPr lang="en-US" altLang="en-US" sz="900" dirty="0">
                <a:solidFill>
                  <a:srgbClr val="273239"/>
                </a:solidFill>
                <a:latin typeface="Consolas" panose="020B0609020204030204" pitchFamily="49" charset="0"/>
              </a:rPr>
              <a:t> </a:t>
            </a:r>
            <a:r>
              <a:rPr lang="en-US" altLang="en-US" sz="1400" dirty="0">
                <a:solidFill>
                  <a:srgbClr val="000000"/>
                </a:solidFill>
                <a:latin typeface="Consolas" panose="020B0609020204030204" pitchFamily="49" charset="0"/>
              </a:rPr>
              <a:t>func1();</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1400" dirty="0">
                <a:solidFill>
                  <a:srgbClr val="273239"/>
                </a:solidFill>
                <a:latin typeface="Consolas" panose="020B0609020204030204" pitchFamily="49" charset="0"/>
              </a:rPr>
              <a:t>    </a:t>
            </a:r>
            <a:r>
              <a:rPr lang="en-US" altLang="en-US" sz="1400" b="1" dirty="0">
                <a:solidFill>
                  <a:srgbClr val="006699"/>
                </a:solidFill>
                <a:latin typeface="Consolas" panose="020B0609020204030204" pitchFamily="49" charset="0"/>
              </a:rPr>
              <a:t>void</a:t>
            </a:r>
            <a:r>
              <a:rPr lang="en-US" altLang="en-US" sz="900" dirty="0">
                <a:solidFill>
                  <a:srgbClr val="273239"/>
                </a:solidFill>
                <a:latin typeface="Consolas" panose="020B0609020204030204" pitchFamily="49" charset="0"/>
              </a:rPr>
              <a:t> </a:t>
            </a:r>
            <a:r>
              <a:rPr lang="en-US" altLang="en-US" sz="1400" dirty="0">
                <a:solidFill>
                  <a:srgbClr val="000000"/>
                </a:solidFill>
                <a:latin typeface="Consolas" panose="020B0609020204030204" pitchFamily="49" charset="0"/>
              </a:rPr>
              <a:t>func2();</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1400" dirty="0">
                <a:solidFill>
                  <a:srgbClr val="273239"/>
                </a:solidFill>
                <a:latin typeface="Consolas" panose="020B0609020204030204" pitchFamily="49" charset="0"/>
              </a:rPr>
              <a:t>    </a:t>
            </a:r>
            <a:r>
              <a:rPr lang="en-US" altLang="en-US" sz="1400" b="1" dirty="0">
                <a:solidFill>
                  <a:srgbClr val="FF1493"/>
                </a:solidFill>
                <a:latin typeface="Consolas" panose="020B0609020204030204" pitchFamily="49" charset="0"/>
              </a:rPr>
              <a:t>printf</a:t>
            </a:r>
            <a:r>
              <a:rPr lang="en-US" altLang="en-US" sz="1400" dirty="0">
                <a:solidFill>
                  <a:srgbClr val="000000"/>
                </a:solidFill>
                <a:latin typeface="Consolas" panose="020B0609020204030204" pitchFamily="49" charset="0"/>
              </a:rPr>
              <a:t>(</a:t>
            </a:r>
            <a:r>
              <a:rPr lang="en-US" altLang="en-US" sz="1400" dirty="0">
                <a:solidFill>
                  <a:srgbClr val="0000FF"/>
                </a:solidFill>
                <a:latin typeface="Consolas" panose="020B0609020204030204" pitchFamily="49" charset="0"/>
              </a:rPr>
              <a:t>"Inside main()\n"</a:t>
            </a:r>
            <a:r>
              <a:rPr lang="en-US" altLang="en-US" sz="1400" dirty="0">
                <a:solidFill>
                  <a:srgbClr val="000000"/>
                </a:solidFill>
                <a:latin typeface="Consolas" panose="020B0609020204030204" pitchFamily="49" charset="0"/>
              </a:rPr>
              <a:t>);</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2400" dirty="0">
                <a:solidFill>
                  <a:srgbClr val="273239"/>
                </a:solidFill>
                <a:latin typeface="Consolas" panose="020B0609020204030204" pitchFamily="49" charset="0"/>
              </a:rPr>
              <a:t> </a:t>
            </a:r>
            <a:endParaRPr lang="en-US" altLang="en-US" sz="2400" dirty="0">
              <a:solidFill>
                <a:schemeClr val="tx1"/>
              </a:solidFill>
            </a:endParaRPr>
          </a:p>
          <a:p>
            <a:pPr marL="0" lvl="0" indent="0" eaLnBrk="0" fontAlgn="base" hangingPunct="0">
              <a:lnSpc>
                <a:spcPct val="100000"/>
              </a:lnSpc>
              <a:spcBef>
                <a:spcPct val="0"/>
              </a:spcBef>
              <a:spcAft>
                <a:spcPct val="0"/>
              </a:spcAft>
              <a:buNone/>
            </a:pPr>
            <a:r>
              <a:rPr lang="en-US" altLang="en-US" sz="1400" dirty="0">
                <a:solidFill>
                  <a:srgbClr val="273239"/>
                </a:solidFill>
                <a:latin typeface="Consolas" panose="020B0609020204030204" pitchFamily="49" charset="0"/>
              </a:rPr>
              <a:t>    </a:t>
            </a:r>
            <a:r>
              <a:rPr lang="en-US" altLang="en-US" sz="1400" b="1" dirty="0">
                <a:solidFill>
                  <a:srgbClr val="006699"/>
                </a:solidFill>
                <a:latin typeface="Consolas" panose="020B0609020204030204" pitchFamily="49" charset="0"/>
              </a:rPr>
              <a:t>return</a:t>
            </a:r>
            <a:r>
              <a:rPr lang="en-US" altLang="en-US" sz="900" dirty="0">
                <a:solidFill>
                  <a:srgbClr val="273239"/>
                </a:solidFill>
                <a:latin typeface="Consolas" panose="020B0609020204030204" pitchFamily="49" charset="0"/>
              </a:rPr>
              <a:t> </a:t>
            </a:r>
            <a:r>
              <a:rPr lang="en-US" altLang="en-US" sz="1400" dirty="0">
                <a:solidFill>
                  <a:srgbClr val="000000"/>
                </a:solidFill>
                <a:latin typeface="Consolas" panose="020B0609020204030204" pitchFamily="49" charset="0"/>
              </a:rPr>
              <a:t>0;</a:t>
            </a:r>
            <a:endParaRPr lang="en-US" altLang="en-US" sz="900" dirty="0">
              <a:solidFill>
                <a:schemeClr val="tx1"/>
              </a:solidFill>
            </a:endParaRPr>
          </a:p>
          <a:p>
            <a:pPr marL="0" lvl="0" indent="0" eaLnBrk="0" fontAlgn="base" hangingPunct="0">
              <a:lnSpc>
                <a:spcPct val="100000"/>
              </a:lnSpc>
              <a:spcBef>
                <a:spcPct val="0"/>
              </a:spcBef>
              <a:spcAft>
                <a:spcPct val="0"/>
              </a:spcAft>
              <a:buNone/>
            </a:pPr>
            <a:r>
              <a:rPr lang="en-US" altLang="en-US" sz="1400" dirty="0">
                <a:solidFill>
                  <a:srgbClr val="000000"/>
                </a:solidFill>
                <a:latin typeface="Consolas" panose="020B0609020204030204" pitchFamily="49" charset="0"/>
              </a:rPr>
              <a:t>}</a:t>
            </a:r>
          </a:p>
          <a:p>
            <a:pPr marL="0" lvl="0" indent="0" eaLnBrk="0" fontAlgn="base" hangingPunct="0">
              <a:lnSpc>
                <a:spcPct val="100000"/>
              </a:lnSpc>
              <a:spcBef>
                <a:spcPct val="0"/>
              </a:spcBef>
              <a:spcAft>
                <a:spcPct val="0"/>
              </a:spcAft>
              <a:buNone/>
            </a:pPr>
            <a:endParaRPr lang="en-US" altLang="en-US" sz="2400" dirty="0">
              <a:solidFill>
                <a:srgbClr val="000000"/>
              </a:solidFill>
              <a:latin typeface="Consolas" panose="020B0609020204030204" pitchFamily="49" charset="0"/>
            </a:endParaRPr>
          </a:p>
          <a:p>
            <a:pPr marL="0" lvl="0" indent="0" eaLnBrk="0" fontAlgn="base" hangingPunct="0">
              <a:lnSpc>
                <a:spcPct val="100000"/>
              </a:lnSpc>
              <a:spcBef>
                <a:spcPct val="0"/>
              </a:spcBef>
              <a:spcAft>
                <a:spcPct val="0"/>
              </a:spcAft>
              <a:buNone/>
            </a:pPr>
            <a:r>
              <a:rPr lang="en-US" altLang="en-US" sz="2400" u="sng" dirty="0">
                <a:solidFill>
                  <a:srgbClr val="000000"/>
                </a:solidFill>
                <a:latin typeface="Consolas" panose="020B0609020204030204" pitchFamily="49" charset="0"/>
              </a:rPr>
              <a:t>OUTPUT:</a:t>
            </a:r>
          </a:p>
          <a:p>
            <a:pPr marL="0" lvl="0" indent="0" eaLnBrk="0" fontAlgn="base" hangingPunct="0">
              <a:lnSpc>
                <a:spcPct val="100000"/>
              </a:lnSpc>
              <a:spcBef>
                <a:spcPct val="0"/>
              </a:spcBef>
              <a:spcAft>
                <a:spcPct val="0"/>
              </a:spcAft>
              <a:buNone/>
            </a:pPr>
            <a:r>
              <a:rPr lang="en-US" altLang="en-US" sz="1600" dirty="0">
                <a:solidFill>
                  <a:srgbClr val="000000"/>
                </a:solidFill>
                <a:latin typeface="Consolas" panose="020B0609020204030204" pitchFamily="49" charset="0"/>
              </a:rPr>
              <a:t>Inside func1()</a:t>
            </a:r>
          </a:p>
          <a:p>
            <a:pPr marL="0" lvl="0" indent="0" eaLnBrk="0" fontAlgn="base" hangingPunct="0">
              <a:lnSpc>
                <a:spcPct val="100000"/>
              </a:lnSpc>
              <a:spcBef>
                <a:spcPct val="0"/>
              </a:spcBef>
              <a:spcAft>
                <a:spcPct val="0"/>
              </a:spcAft>
              <a:buNone/>
            </a:pPr>
            <a:r>
              <a:rPr lang="en-US" altLang="en-US" sz="1600" dirty="0">
                <a:solidFill>
                  <a:srgbClr val="000000"/>
                </a:solidFill>
                <a:latin typeface="Consolas" panose="020B0609020204030204" pitchFamily="49" charset="0"/>
              </a:rPr>
              <a:t>Inside main()</a:t>
            </a:r>
          </a:p>
          <a:p>
            <a:pPr marL="0" lvl="0" indent="0" eaLnBrk="0" fontAlgn="base" hangingPunct="0">
              <a:lnSpc>
                <a:spcPct val="100000"/>
              </a:lnSpc>
              <a:spcBef>
                <a:spcPct val="0"/>
              </a:spcBef>
              <a:spcAft>
                <a:spcPct val="0"/>
              </a:spcAft>
              <a:buNone/>
            </a:pPr>
            <a:r>
              <a:rPr lang="en-US" altLang="en-US" sz="1600" dirty="0">
                <a:solidFill>
                  <a:srgbClr val="000000"/>
                </a:solidFill>
                <a:latin typeface="Consolas" panose="020B0609020204030204" pitchFamily="49" charset="0"/>
              </a:rPr>
              <a:t>Inside func2()</a:t>
            </a:r>
          </a:p>
          <a:p>
            <a:pPr marL="0" lvl="0" indent="0" eaLnBrk="0" fontAlgn="base" hangingPunct="0">
              <a:lnSpc>
                <a:spcPct val="100000"/>
              </a:lnSpc>
              <a:spcBef>
                <a:spcPct val="0"/>
              </a:spcBef>
              <a:spcAft>
                <a:spcPct val="0"/>
              </a:spcAft>
              <a:buNone/>
            </a:pPr>
            <a:endParaRPr lang="en-US" altLang="en-US" sz="2400" dirty="0">
              <a:solidFill>
                <a:schemeClr val="tx1"/>
              </a:solidFill>
              <a:latin typeface="Arial" panose="020B0604020202020204" pitchFamily="34" charset="0"/>
            </a:endParaRPr>
          </a:p>
          <a:p>
            <a:endParaRPr lang="en-US" sz="1400" dirty="0"/>
          </a:p>
        </p:txBody>
      </p:sp>
    </p:spTree>
    <p:extLst>
      <p:ext uri="{BB962C8B-B14F-4D97-AF65-F5344CB8AC3E}">
        <p14:creationId xmlns:p14="http://schemas.microsoft.com/office/powerpoint/2010/main" val="223650577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9A38F-9A2C-42E5-9013-4C4B1FFCB4F6}">
  <ds:schemaRefs>
    <ds:schemaRef ds:uri="http://purl.org/dc/dcmitype/"/>
    <ds:schemaRef ds:uri="http://purl.org/dc/terms/"/>
    <ds:schemaRef ds:uri="http://purl.org/dc/elements/1.1/"/>
    <ds:schemaRef ds:uri="http://schemas.microsoft.com/office/infopath/2007/PartnerControls"/>
    <ds:schemaRef ds:uri="71af3243-3dd4-4a8d-8c0d-dd76da1f02a5"/>
    <ds:schemaRef ds:uri="http://schemas.microsoft.com/office/2006/documentManagement/types"/>
    <ds:schemaRef ds:uri="http://schemas.openxmlformats.org/package/2006/metadata/core-properties"/>
    <ds:schemaRef ds:uri="16c05727-aa75-4e4a-9b5f-8a80a1165891"/>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67</Words>
  <Application>Microsoft Office PowerPoint</Application>
  <PresentationFormat>Widescreen</PresentationFormat>
  <Paragraphs>37</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Consolas</vt:lpstr>
      <vt:lpstr>Franklin Gothic Book</vt:lpstr>
      <vt:lpstr>Crop</vt:lpstr>
      <vt:lpstr>#pragma directive</vt:lpstr>
      <vt:lpstr>#pragma directive:</vt:lpstr>
      <vt:lpstr>Example: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2022-08-29T17:59:10Z</dcterms:created>
  <dcterms:modified xsi:type="dcterms:W3CDTF">2022-08-29T18:11:03Z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